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94" r:id="rId4"/>
    <p:sldId id="282" r:id="rId5"/>
    <p:sldId id="283" r:id="rId6"/>
    <p:sldId id="258" r:id="rId7"/>
    <p:sldId id="296" r:id="rId8"/>
    <p:sldId id="303" r:id="rId9"/>
    <p:sldId id="297" r:id="rId10"/>
    <p:sldId id="299" r:id="rId11"/>
    <p:sldId id="298" r:id="rId12"/>
    <p:sldId id="300" r:id="rId13"/>
    <p:sldId id="301" r:id="rId14"/>
    <p:sldId id="302" r:id="rId15"/>
    <p:sldId id="288" r:id="rId16"/>
    <p:sldId id="305" r:id="rId17"/>
    <p:sldId id="286" r:id="rId18"/>
    <p:sldId id="304" r:id="rId19"/>
    <p:sldId id="284" r:id="rId20"/>
    <p:sldId id="280" r:id="rId21"/>
    <p:sldId id="285" r:id="rId22"/>
    <p:sldId id="262" r:id="rId23"/>
    <p:sldId id="273" r:id="rId24"/>
    <p:sldId id="291" r:id="rId25"/>
    <p:sldId id="272" r:id="rId26"/>
    <p:sldId id="261" r:id="rId27"/>
    <p:sldId id="292" r:id="rId28"/>
    <p:sldId id="289" r:id="rId29"/>
    <p:sldId id="265" r:id="rId30"/>
    <p:sldId id="290" r:id="rId31"/>
    <p:sldId id="293" r:id="rId32"/>
    <p:sldId id="281" r:id="rId33"/>
    <p:sldId id="276" r:id="rId34"/>
    <p:sldId id="295" r:id="rId35"/>
    <p:sldId id="266" r:id="rId36"/>
    <p:sldId id="267" r:id="rId37"/>
    <p:sldId id="26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110" d="100"/>
          <a:sy n="110" d="100"/>
        </p:scale>
        <p:origin x="-1086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F647-60C3-4BAE-BE60-00DFC14147FD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57E9-9BBC-435A-AB16-EC799AD567B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39876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D81F5-B807-48DA-8703-C414DADA9BD7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218F-745E-4BA7-AA35-6640349962E6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433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2218F-745E-4BA7-AA35-6640349962E6}" type="slidenum">
              <a:rPr lang="en-ZA" smtClean="0"/>
              <a:t>21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07865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50BDDC0F-466F-4678-BDAA-F212D4BAA945}" type="datetimeFigureOut">
              <a:rPr lang="en-ZA" smtClean="0"/>
              <a:t>2013-10-31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A21BED7-E9F0-4799-9EDE-8CFAB762B78B}" type="slidenum">
              <a:rPr lang="en-ZA" smtClean="0"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50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24" Type="http://schemas.openxmlformats.org/officeDocument/2006/relationships/image" Target="../media/image52.png"/><Relationship Id="rId5" Type="http://schemas.openxmlformats.org/officeDocument/2006/relationships/image" Target="../media/image41.jpeg"/><Relationship Id="rId15" Type="http://schemas.openxmlformats.org/officeDocument/2006/relationships/image" Target="../media/image47.png"/><Relationship Id="rId23" Type="http://schemas.microsoft.com/office/2007/relationships/hdphoto" Target="../media/hdphoto9.wdp"/><Relationship Id="rId10" Type="http://schemas.openxmlformats.org/officeDocument/2006/relationships/image" Target="../media/image44.png"/><Relationship Id="rId19" Type="http://schemas.openxmlformats.org/officeDocument/2006/relationships/image" Target="../media/image49.png"/><Relationship Id="rId4" Type="http://schemas.openxmlformats.org/officeDocument/2006/relationships/image" Target="../media/image40.jpe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3"/>
            <a:ext cx="7704856" cy="2160240"/>
          </a:xfrm>
        </p:spPr>
        <p:txBody>
          <a:bodyPr anchor="t">
            <a:noAutofit/>
          </a:bodyPr>
          <a:lstStyle/>
          <a:p>
            <a:pPr algn="ctr"/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800" dirty="0" smtClean="0"/>
              <a:t>On</a:t>
            </a:r>
            <a:br>
              <a:rPr lang="en-US" sz="2800" dirty="0" smtClean="0"/>
            </a:br>
            <a:endParaRPr lang="en-ZA" sz="4000" dirty="0"/>
          </a:p>
        </p:txBody>
      </p:sp>
      <p:sp>
        <p:nvSpPr>
          <p:cNvPr id="4" name="Shape 41"/>
          <p:cNvSpPr/>
          <p:nvPr/>
        </p:nvSpPr>
        <p:spPr>
          <a:xfrm>
            <a:off x="3229552" y="2780928"/>
            <a:ext cx="2335699" cy="18002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44"/>
          <p:cNvSpPr/>
          <p:nvPr/>
        </p:nvSpPr>
        <p:spPr>
          <a:xfrm>
            <a:off x="5148064" y="5173813"/>
            <a:ext cx="2088232" cy="79917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" name="Shape 42"/>
          <p:cNvSpPr/>
          <p:nvPr/>
        </p:nvSpPr>
        <p:spPr>
          <a:xfrm>
            <a:off x="251520" y="5013176"/>
            <a:ext cx="936104" cy="99777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" name="Shape 43"/>
          <p:cNvSpPr/>
          <p:nvPr/>
        </p:nvSpPr>
        <p:spPr>
          <a:xfrm>
            <a:off x="7884368" y="4941168"/>
            <a:ext cx="864096" cy="126446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pic>
        <p:nvPicPr>
          <p:cNvPr id="8" name="Picture 7" descr="http://www.ru.ac.za/media/rhodesuniversity/content/informationsystems/is_logo-180x66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53" y="5173813"/>
            <a:ext cx="1908483" cy="79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8" name="Picture 2" descr="C:\Users\g97k5191\Dropbox\Project Management Documents\ICONS and Mockup Screens\sellmycraf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907" y="908720"/>
            <a:ext cx="2531997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725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Who is The Facilitator?</a:t>
            </a:r>
            <a:br>
              <a:rPr lang="en-US" dirty="0" smtClean="0"/>
            </a:br>
            <a:r>
              <a:rPr lang="en-US" dirty="0" smtClean="0"/>
              <a:t>IS Department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7" name="TextBox 6"/>
          <p:cNvSpPr txBox="1"/>
          <p:nvPr/>
        </p:nvSpPr>
        <p:spPr>
          <a:xfrm>
            <a:off x="5940152" y="4580553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Mr. Ed de la </a:t>
            </a:r>
            <a:r>
              <a:rPr lang="en-US" dirty="0"/>
              <a:t>R</a:t>
            </a:r>
            <a:r>
              <a:rPr lang="en-US" dirty="0" smtClean="0"/>
              <a:t>ey</a:t>
            </a:r>
            <a:endParaRPr lang="en-ZA" dirty="0"/>
          </a:p>
        </p:txBody>
      </p:sp>
      <p:sp>
        <p:nvSpPr>
          <p:cNvPr id="12" name="TextBox 11"/>
          <p:cNvSpPr txBox="1"/>
          <p:nvPr/>
        </p:nvSpPr>
        <p:spPr>
          <a:xfrm>
            <a:off x="504826" y="4581128"/>
            <a:ext cx="320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Mrs. Lydia Palmer</a:t>
            </a:r>
            <a:endParaRPr lang="en-Z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59" y="404664"/>
            <a:ext cx="191452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07" y="2060848"/>
            <a:ext cx="2232248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848" y="2092567"/>
            <a:ext cx="2121954" cy="212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05" y="2066613"/>
            <a:ext cx="2200529" cy="220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131840" y="458112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Dr. Caroline Khene</a:t>
            </a:r>
            <a:endParaRPr lang="en-ZA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569" y="5949280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738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To project manage, develop, install, test and commission an android platform mobile application for </a:t>
            </a:r>
            <a:r>
              <a:rPr lang="en" sz="3600" kern="0" spc="0" dirty="0">
                <a:solidFill>
                  <a:srgbClr val="FF0000"/>
                </a:solidFill>
                <a:sym typeface="Georgia"/>
                <a:rtl val="0"/>
              </a:rPr>
              <a:t>Reed house Systems</a:t>
            </a: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 to be used by </a:t>
            </a:r>
            <a:r>
              <a:rPr lang="en" sz="3600" kern="0" spc="0" dirty="0">
                <a:solidFill>
                  <a:srgbClr val="7030A0"/>
                </a:solidFill>
                <a:sym typeface="Georgia"/>
                <a:rtl val="0"/>
              </a:rPr>
              <a:t>Egazini Outreach Project</a:t>
            </a:r>
            <a:r>
              <a:rPr lang="en" sz="3600" kern="0" spc="0" dirty="0">
                <a:solidFill>
                  <a:srgbClr val="000000"/>
                </a:solidFill>
                <a:sym typeface="Georgia"/>
                <a:rtl val="0"/>
              </a:rPr>
              <a:t>.</a:t>
            </a: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 the Project Objective ?</a:t>
            </a:r>
            <a:endParaRPr lang="en-ZA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021288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9155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2600" kern="0" spc="0" dirty="0">
                <a:solidFill>
                  <a:srgbClr val="000000"/>
                </a:solidFill>
                <a:sym typeface="Georgia"/>
                <a:rtl val="0"/>
              </a:rPr>
              <a:t>Project Scope</a:t>
            </a:r>
            <a:r>
              <a:rPr lang="en" sz="3000" kern="0" spc="0" dirty="0">
                <a:solidFill>
                  <a:srgbClr val="000000"/>
                </a:solidFill>
                <a:sym typeface="Georgia"/>
                <a:rtl val="0"/>
              </a:rPr>
              <a:t> : </a:t>
            </a: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Develop, install, test and commission the front-end mobile application for the Reed House e-Commerce System. The application will connect to TeleWeaver using RESTful(</a:t>
            </a:r>
            <a:r>
              <a:rPr lang="en" sz="2400" kern="0" spc="0" dirty="0">
                <a:solidFill>
                  <a:srgbClr val="FF0000"/>
                </a:solidFill>
                <a:sym typeface="Georgia"/>
                <a:rtl val="0"/>
              </a:rPr>
              <a:t>RE</a:t>
            </a: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presentation </a:t>
            </a:r>
            <a:r>
              <a:rPr lang="en" sz="2400" kern="0" spc="0" dirty="0">
                <a:solidFill>
                  <a:srgbClr val="FF0000"/>
                </a:solidFill>
                <a:sym typeface="Georgia"/>
                <a:rtl val="0"/>
              </a:rPr>
              <a:t>S</a:t>
            </a: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tate </a:t>
            </a:r>
            <a:r>
              <a:rPr lang="en" sz="2400" kern="0" spc="0" dirty="0">
                <a:solidFill>
                  <a:srgbClr val="FF0000"/>
                </a:solidFill>
                <a:sym typeface="Georgia"/>
                <a:rtl val="0"/>
              </a:rPr>
              <a:t>T</a:t>
            </a: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ransfer) webservices.</a:t>
            </a: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2600" kern="0" spc="0" dirty="0">
                <a:solidFill>
                  <a:srgbClr val="000000"/>
                </a:solidFill>
                <a:sym typeface="Georgia"/>
                <a:rtl val="0"/>
              </a:rPr>
              <a:t>Project  work exclusion Scope:</a:t>
            </a: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We are not developing anything on the administrator or TeleWeaver's side.</a:t>
            </a: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We are not developing anything on the buyer's side.</a:t>
            </a: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We are not handling delivery and payment systems.</a:t>
            </a: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Project Scope ?</a:t>
            </a:r>
            <a:endParaRPr lang="en-ZA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949280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301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>
                <a:solidFill>
                  <a:srgbClr val="000000"/>
                </a:solidFill>
                <a:sym typeface="Georgia"/>
                <a:rtl val="0"/>
              </a:rPr>
              <a:t>Where?</a:t>
            </a:r>
          </a:p>
          <a:p>
            <a:pPr marL="342900" lvl="0" indent="4572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 smtClean="0">
                <a:solidFill>
                  <a:srgbClr val="000000"/>
                </a:solidFill>
                <a:sym typeface="Georgia"/>
                <a:rtl val="0"/>
              </a:rPr>
              <a:t>	In Grahamstown, Egazini marginalised 	Community. </a:t>
            </a:r>
            <a:endParaRPr lang="en" sz="30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" sz="30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>
                <a:solidFill>
                  <a:srgbClr val="000000"/>
                </a:solidFill>
                <a:sym typeface="Georgia"/>
                <a:rtl val="0"/>
              </a:rPr>
              <a:t>Why?</a:t>
            </a:r>
          </a:p>
          <a:p>
            <a:pPr marL="457200" lvl="0" algn="just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>
                <a:solidFill>
                  <a:srgbClr val="000000"/>
                </a:solidFill>
                <a:sym typeface="Georgia"/>
                <a:rtl val="0"/>
              </a:rPr>
              <a:t>To Enable Reed house Systems clients to use their phones and upload their artwork ware to  TeleWeaver and sell it to a broader market.</a:t>
            </a: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and Why ?</a:t>
            </a:r>
            <a:endParaRPr lang="en-ZA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949280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0403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 smtClean="0">
                <a:solidFill>
                  <a:srgbClr val="000000"/>
                </a:solidFill>
                <a:sym typeface="Georgia"/>
                <a:rtl val="0"/>
              </a:rPr>
              <a:t>Time </a:t>
            </a:r>
            <a:r>
              <a:rPr lang="en" sz="2400" kern="0" spc="0" dirty="0">
                <a:solidFill>
                  <a:srgbClr val="000000"/>
                </a:solidFill>
                <a:sym typeface="Georgia"/>
                <a:rtl val="0"/>
              </a:rPr>
              <a:t>: Project needs to be completed by the end of October </a:t>
            </a:r>
            <a:r>
              <a:rPr lang="en" sz="2400" kern="0" spc="0" dirty="0" smtClean="0">
                <a:solidFill>
                  <a:srgbClr val="000000"/>
                </a:solidFill>
                <a:sym typeface="Georgia"/>
                <a:rtl val="0"/>
              </a:rPr>
              <a:t>2013</a:t>
            </a: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" sz="2400" kern="0" spc="0" dirty="0" smtClean="0">
              <a:solidFill>
                <a:srgbClr val="000000"/>
              </a:solidFill>
              <a:sym typeface="Georgia"/>
              <a:rtl val="0"/>
            </a:endParaRPr>
          </a:p>
          <a:p>
            <a:pPr marL="457200" lvl="0" indent="-381000" algn="just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sz="2400" kern="0" spc="0" dirty="0" smtClean="0">
                <a:solidFill>
                  <a:srgbClr val="000000"/>
                </a:solidFill>
                <a:sym typeface="Georgia"/>
                <a:rtl val="0"/>
              </a:rPr>
              <a:t>Waterfall and Agile Approach</a:t>
            </a:r>
            <a:endParaRPr lang="en" sz="24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" sz="2400" kern="0" spc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and How ?</a:t>
            </a:r>
            <a:endParaRPr lang="en-ZA" dirty="0"/>
          </a:p>
        </p:txBody>
      </p:sp>
      <p:sp>
        <p:nvSpPr>
          <p:cNvPr id="4" name="Shape 89"/>
          <p:cNvSpPr/>
          <p:nvPr/>
        </p:nvSpPr>
        <p:spPr>
          <a:xfrm>
            <a:off x="5004048" y="3861048"/>
            <a:ext cx="2440237" cy="234044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90"/>
          <p:cNvSpPr/>
          <p:nvPr/>
        </p:nvSpPr>
        <p:spPr>
          <a:xfrm>
            <a:off x="539552" y="3392840"/>
            <a:ext cx="4245476" cy="209220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021288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74922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WBS </a:t>
            </a:r>
            <a:endParaRPr lang="en-ZA" dirty="0"/>
          </a:p>
        </p:txBody>
      </p:sp>
      <p:pic>
        <p:nvPicPr>
          <p:cNvPr id="11268" name="Picture 4" descr="C:\Users\g97k5191\Dropbox\Project Management Documents\Presentation\Pics\WBS-01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85" y="260648"/>
            <a:ext cx="6499405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165304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14000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Changes On WBS</a:t>
            </a:r>
            <a:endParaRPr lang="en-ZA" dirty="0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165304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/>
                <a:ea typeface="Calibri"/>
                <a:cs typeface="Times New Roman"/>
              </a:rPr>
              <a:t>Overall Project Scope Definition </a:t>
            </a:r>
            <a:r>
              <a:rPr lang="en-US" b="1" dirty="0" smtClean="0">
                <a:latin typeface="Calibri"/>
                <a:ea typeface="Calibri"/>
                <a:cs typeface="Times New Roman"/>
              </a:rPr>
              <a:t>Change</a:t>
            </a:r>
          </a:p>
          <a:p>
            <a:pPr marL="457200" lvl="1" indent="-285750">
              <a:buFont typeface="Courier New" panose="02070309020205020404" pitchFamily="49" charset="0"/>
              <a:buChar char="o"/>
            </a:pPr>
            <a:r>
              <a:rPr lang="en-US" b="1" dirty="0" smtClean="0">
                <a:latin typeface="Calibri"/>
                <a:ea typeface="Calibri"/>
                <a:cs typeface="Times New Roman"/>
              </a:rPr>
              <a:t>Analysis and Design  of Activities within </a:t>
            </a:r>
            <a:r>
              <a:rPr lang="en-US" b="1" dirty="0" err="1" smtClean="0">
                <a:latin typeface="Calibri"/>
                <a:ea typeface="Calibri"/>
                <a:cs typeface="Times New Roman"/>
              </a:rPr>
              <a:t>Teleweaver</a:t>
            </a:r>
            <a:r>
              <a:rPr lang="en-US" b="1" dirty="0" smtClean="0">
                <a:latin typeface="Calibri"/>
                <a:ea typeface="Calibri"/>
                <a:cs typeface="Times New Roman"/>
              </a:rPr>
              <a:t>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Calibri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/>
                <a:ea typeface="Calibri"/>
                <a:cs typeface="Times New Roman"/>
              </a:rPr>
              <a:t>Application HCI </a:t>
            </a:r>
            <a:r>
              <a:rPr lang="en-US" b="1" dirty="0" smtClean="0">
                <a:latin typeface="Calibri"/>
                <a:ea typeface="Calibri"/>
                <a:cs typeface="Times New Roman"/>
              </a:rPr>
              <a:t>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latin typeface="Calibri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/>
                <a:ea typeface="Calibri"/>
                <a:cs typeface="Times New Roman"/>
              </a:rPr>
              <a:t>Database </a:t>
            </a:r>
            <a:r>
              <a:rPr lang="en-US" b="1" dirty="0">
                <a:latin typeface="Calibri"/>
                <a:ea typeface="Calibri"/>
                <a:cs typeface="Times New Roman"/>
              </a:rPr>
              <a:t>Schema Changes for </a:t>
            </a:r>
            <a:r>
              <a:rPr lang="en-US" b="1" dirty="0" err="1">
                <a:latin typeface="Calibri"/>
                <a:ea typeface="Calibri"/>
                <a:cs typeface="Times New Roman"/>
              </a:rPr>
              <a:t>Synchronisation</a:t>
            </a:r>
            <a:r>
              <a:rPr lang="en-US" b="1" dirty="0">
                <a:latin typeface="Calibri"/>
                <a:ea typeface="Calibri"/>
                <a:cs typeface="Times New Roman"/>
              </a:rPr>
              <a:t> with </a:t>
            </a:r>
            <a:r>
              <a:rPr lang="en-US" b="1" dirty="0" err="1">
                <a:latin typeface="Calibri"/>
                <a:ea typeface="Calibri"/>
                <a:cs typeface="Times New Roman"/>
              </a:rPr>
              <a:t>Teleweaver</a:t>
            </a:r>
            <a:r>
              <a:rPr lang="en-US" b="1" dirty="0">
                <a:latin typeface="Calibri"/>
                <a:ea typeface="Calibri"/>
                <a:cs typeface="Times New Roman"/>
              </a:rPr>
              <a:t> Change</a:t>
            </a:r>
            <a:endParaRPr lang="en-ZA" sz="1600" dirty="0">
              <a:latin typeface="Calibri"/>
              <a:ea typeface="Calibri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905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Project Scheduling : Gantt Chart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9218" name="Picture 2" descr="C:\Users\g97k5191\Dropbox\Project Management Documents\Presentation\Pics\Project Schedu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99" y="1700808"/>
            <a:ext cx="8751046" cy="366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922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/>
              <a:buChar char="•"/>
            </a:pPr>
            <a:endParaRPr lang="en" sz="3000" kern="0" spc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 Tracking and Management</a:t>
            </a:r>
            <a:endParaRPr lang="en-ZA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6093296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C:\Users\g97k5191\Dropbox\Project Management Documents\Presentation\Pics\Final Trell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59" y="1700808"/>
            <a:ext cx="879881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11980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Risk Management :  </a:t>
            </a:r>
            <a:br>
              <a:rPr lang="en-US" dirty="0" smtClean="0"/>
            </a:b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7" name="Picture 6" descr="http://auditagency.com.ua/images/risk2_e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6632"/>
            <a:ext cx="1796234" cy="14988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819003"/>
              </p:ext>
            </p:extLst>
          </p:nvPr>
        </p:nvGraphicFramePr>
        <p:xfrm>
          <a:off x="504826" y="1615441"/>
          <a:ext cx="7235526" cy="4887638"/>
        </p:xfrm>
        <a:graphic>
          <a:graphicData uri="http://schemas.openxmlformats.org/drawingml/2006/table">
            <a:tbl>
              <a:tblPr firstRow="1" firstCol="1" bandRow="1"/>
              <a:tblGrid>
                <a:gridCol w="322758"/>
                <a:gridCol w="1008112"/>
                <a:gridCol w="864096"/>
                <a:gridCol w="1728192"/>
                <a:gridCol w="1152128"/>
                <a:gridCol w="1440160"/>
                <a:gridCol w="720080"/>
              </a:tblGrid>
              <a:tr h="2667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No.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Potential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Category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Root Cause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Triggers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Potential Responses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Risk Owner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Misunderstanding of the requirements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Requirements Risk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 Interpretation of the End User and Customer requirements.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Poorly defined customer requirements.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End-user and Customer commentary during project meetings, JAD sessions or during testing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Have a JAD Session with the end-user and the customer.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Analyst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1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Conflict between the end-user and the customer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Key Stakeholder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Nonaligned project objectives.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User not satisfied with the end product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Enable a Jad Session to align objectives 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Communication breakdown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 Communication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Not providing feedback or communicating things on time. 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Lack of communication devices or medium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Ensure that there is a wide range of communication devices that are being used throughout the project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70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Conflict between the team members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Organisational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Personalities not getting along.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Poor work ethic.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Stress.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Hold and internal meeting and discuss issues with the purpose of ensuring compliance to the team agreement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Project Manager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03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Technology Complexities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Technical Risk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Lack of knowledge 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In ability for make features of the program to work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Get assistance from ICT expertise available from the department and the customer’s side.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Programmer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54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A non-user centred design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Technical Risk 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 Not involving the user during the development of the system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Commentary during testing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>
                          <a:effectLst/>
                          <a:latin typeface="Calibri"/>
                          <a:ea typeface="Times New Roman"/>
                          <a:cs typeface="Calibri"/>
                        </a:rPr>
                        <a:t>Ensure that end-users are involved extensively in the project.</a:t>
                      </a:r>
                      <a:endParaRPr lang="en-ZA" sz="9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ZA" sz="900" b="1" dirty="0">
                          <a:effectLst/>
                          <a:latin typeface="Calibri"/>
                          <a:ea typeface="Times New Roman"/>
                          <a:cs typeface="Calibri"/>
                        </a:rPr>
                        <a:t>Designer</a:t>
                      </a:r>
                      <a:endParaRPr lang="en-ZA" sz="9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9342" marR="3934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52570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 smtClean="0"/>
              <a:t>Introductions			: Ntsane Kolisang</a:t>
            </a:r>
          </a:p>
          <a:p>
            <a:r>
              <a:rPr lang="en-US" sz="1600" dirty="0" smtClean="0"/>
              <a:t>Project Management	 </a:t>
            </a:r>
            <a:r>
              <a:rPr lang="en-US" sz="1600" dirty="0"/>
              <a:t>	</a:t>
            </a:r>
            <a:r>
              <a:rPr lang="en-US" sz="1600" dirty="0" smtClean="0"/>
              <a:t>	: Ntsane Kolisang</a:t>
            </a:r>
          </a:p>
          <a:p>
            <a:pPr lvl="2"/>
            <a:r>
              <a:rPr lang="en-US" dirty="0" smtClean="0"/>
              <a:t>Project 5W+H </a:t>
            </a:r>
          </a:p>
          <a:p>
            <a:pPr lvl="2"/>
            <a:r>
              <a:rPr lang="en-US" dirty="0" smtClean="0"/>
              <a:t>Risk Management</a:t>
            </a:r>
          </a:p>
          <a:p>
            <a:pPr lvl="2"/>
            <a:r>
              <a:rPr lang="en-US" dirty="0" smtClean="0"/>
              <a:t>Challenges  and Solutions</a:t>
            </a:r>
          </a:p>
          <a:p>
            <a:pPr lvl="2"/>
            <a:r>
              <a:rPr lang="en-US" dirty="0" smtClean="0"/>
              <a:t>Business Flow</a:t>
            </a:r>
          </a:p>
          <a:p>
            <a:r>
              <a:rPr lang="en-US" sz="1600" dirty="0" smtClean="0"/>
              <a:t>Analysis </a:t>
            </a:r>
            <a:r>
              <a:rPr lang="en-US" sz="1600" dirty="0"/>
              <a:t>				: </a:t>
            </a:r>
            <a:r>
              <a:rPr lang="en-US" sz="1600" dirty="0" smtClean="0"/>
              <a:t>Giovanna </a:t>
            </a:r>
            <a:r>
              <a:rPr lang="en-US" sz="1600" dirty="0" err="1" smtClean="0"/>
              <a:t>Contu</a:t>
            </a:r>
            <a:endParaRPr lang="en-US" sz="1600" dirty="0" smtClean="0"/>
          </a:p>
          <a:p>
            <a:pPr marL="457200" lvl="1" indent="-285750"/>
            <a:r>
              <a:rPr lang="en-US" sz="1400" dirty="0" smtClean="0"/>
              <a:t>High Level Context Diagram</a:t>
            </a:r>
          </a:p>
          <a:p>
            <a:r>
              <a:rPr lang="en-US" sz="1600" dirty="0" smtClean="0"/>
              <a:t>Design 	  			: Abram </a:t>
            </a:r>
            <a:r>
              <a:rPr lang="en-US" sz="1600" dirty="0" err="1" smtClean="0"/>
              <a:t>Rankapole</a:t>
            </a:r>
            <a:r>
              <a:rPr lang="en-US" sz="1600" dirty="0" smtClean="0"/>
              <a:t>, </a:t>
            </a:r>
            <a:r>
              <a:rPr lang="en-US" sz="1600" dirty="0" err="1" smtClean="0"/>
              <a:t>Tsungai</a:t>
            </a:r>
            <a:r>
              <a:rPr lang="en-US" sz="1600" dirty="0" smtClean="0"/>
              <a:t> </a:t>
            </a:r>
            <a:r>
              <a:rPr lang="en-US" sz="1600" dirty="0" err="1" smtClean="0"/>
              <a:t>Makoni</a:t>
            </a:r>
            <a:endParaRPr lang="en-US" sz="1600" dirty="0" smtClean="0"/>
          </a:p>
          <a:p>
            <a:pPr marL="457200" lvl="1" indent="-285750"/>
            <a:r>
              <a:rPr lang="en-US" sz="1400" dirty="0" smtClean="0"/>
              <a:t>Screen Evolution and Usability Testing</a:t>
            </a:r>
          </a:p>
          <a:p>
            <a:pPr marL="457200" lvl="1" indent="-285750"/>
            <a:r>
              <a:rPr lang="en-US" sz="1400" dirty="0" smtClean="0"/>
              <a:t>Applied HCI Heuristics</a:t>
            </a:r>
          </a:p>
          <a:p>
            <a:r>
              <a:rPr lang="en-US" sz="1600" dirty="0" smtClean="0"/>
              <a:t>Implementation		   	: Ronald Chinku, </a:t>
            </a:r>
            <a:r>
              <a:rPr lang="en-US" sz="1600" dirty="0" err="1" smtClean="0"/>
              <a:t>Dusan</a:t>
            </a:r>
            <a:r>
              <a:rPr lang="en-US" sz="1600" dirty="0" smtClean="0"/>
              <a:t> </a:t>
            </a:r>
            <a:r>
              <a:rPr lang="en-US" sz="1600" dirty="0" err="1" smtClean="0"/>
              <a:t>Gnjatic</a:t>
            </a:r>
            <a:endParaRPr lang="en-US" sz="1600" dirty="0" smtClean="0"/>
          </a:p>
          <a:p>
            <a:pPr marL="457200" lvl="1" indent="-285750"/>
            <a:r>
              <a:rPr lang="en-US" sz="1400" dirty="0" smtClean="0"/>
              <a:t>Scenario Demonstration</a:t>
            </a:r>
          </a:p>
          <a:p>
            <a:r>
              <a:rPr lang="en-US" sz="1600" dirty="0" smtClean="0"/>
              <a:t>Lessons Learned			: Ntsane Kolisang</a:t>
            </a:r>
          </a:p>
          <a:p>
            <a:r>
              <a:rPr lang="en-US" sz="1600" dirty="0" smtClean="0"/>
              <a:t>Questions and Answers		: Interactive - Examiners</a:t>
            </a:r>
          </a:p>
          <a:p>
            <a:endParaRPr lang="en-US" dirty="0"/>
          </a:p>
          <a:p>
            <a:endParaRPr lang="en-US" dirty="0" smtClean="0"/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Who and What is being Presented?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790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Challenges and Solutions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Find the End-User 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	: </a:t>
            </a: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From Dwesa to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Egazini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1600" kern="0" spc="0" dirty="0" smtClean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Internal </a:t>
            </a: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Meetings  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	: Skype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1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Communication     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	: </a:t>
            </a: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Xhosa and English </a:t>
            </a:r>
            <a:endParaRPr lang="en" sz="1600" kern="0" spc="0" dirty="0" smtClean="0">
              <a:solidFill>
                <a:srgbClr val="000000"/>
              </a:solidFill>
              <a:sym typeface="Georgia"/>
              <a:rtl val="0"/>
            </a:endParaRP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1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Scope Definition    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	: </a:t>
            </a: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Local Database or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not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1600" kern="0" spc="0" dirty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Networking 	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	: </a:t>
            </a:r>
            <a:r>
              <a:rPr lang="en" sz="1600" kern="0" spc="0" dirty="0">
                <a:solidFill>
                  <a:srgbClr val="000000"/>
                </a:solidFill>
                <a:sym typeface="Georgia"/>
                <a:rtl val="0"/>
              </a:rPr>
              <a:t>Restful Webservices </a:t>
            </a: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and JSON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1600" kern="0" spc="0" dirty="0" smtClean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" sz="1600" kern="0" spc="0" dirty="0" smtClean="0">
                <a:solidFill>
                  <a:srgbClr val="000000"/>
                </a:solidFill>
                <a:sym typeface="Georgia"/>
                <a:rtl val="0"/>
              </a:rPr>
              <a:t>Basic4Android		: Lack of Support</a:t>
            </a: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endParaRPr lang="en" sz="1600" kern="0" spc="0" dirty="0" smtClean="0">
              <a:solidFill>
                <a:srgbClr val="000000"/>
              </a:solidFill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000000"/>
                </a:solidFill>
              </a:rPr>
              <a:t>End-user </a:t>
            </a:r>
            <a:r>
              <a:rPr lang="en-US" sz="1800" dirty="0">
                <a:solidFill>
                  <a:srgbClr val="000000"/>
                </a:solidFill>
              </a:rPr>
              <a:t>Usability </a:t>
            </a:r>
            <a:r>
              <a:rPr lang="en-US" sz="1800" dirty="0" smtClean="0">
                <a:solidFill>
                  <a:srgbClr val="000000"/>
                </a:solidFill>
              </a:rPr>
              <a:t>Testing:  </a:t>
            </a:r>
          </a:p>
          <a:p>
            <a:pPr lvl="1" indent="0">
              <a:buClr>
                <a:srgbClr val="000000"/>
              </a:buClr>
              <a:buSzPct val="166666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	Touch Screen Technology unfamiliarity  	- Training 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-US" dirty="0" smtClean="0"/>
              <a:t>	Language Factor 			- Iconography</a:t>
            </a:r>
          </a:p>
          <a:p>
            <a:pPr lvl="0">
              <a:spcBef>
                <a:spcPts val="600"/>
              </a:spcBef>
              <a:buClr>
                <a:srgbClr val="000000"/>
              </a:buClr>
              <a:buSzPct val="166666"/>
            </a:pPr>
            <a:endParaRPr lang="en-US" dirty="0" smtClean="0"/>
          </a:p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5473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Power rests with the End User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4098" name="Picture 2" descr="C:\Users\g97k5191\Pictures\Differentiate-Between-Purchaser-and-End-User-in-Usability-Tes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221" y="46028"/>
            <a:ext cx="1184964" cy="17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97k5191\Desktop\ITS\Paper Prototype Testin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7952"/>
            <a:ext cx="3984551" cy="338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50851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Paper Prototype Testing</a:t>
            </a:r>
            <a:endParaRPr lang="en-ZA" dirty="0"/>
          </a:p>
        </p:txBody>
      </p:sp>
      <p:pic>
        <p:nvPicPr>
          <p:cNvPr id="12290" name="Picture 2" descr="C:\Users\g97k5191\Dropbox\Project Management Documents\Egazini Photos\Usability 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20584"/>
            <a:ext cx="3019540" cy="404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21681" y="59705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Device Usability Testing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8918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891982" cy="4724400"/>
          </a:xfrm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Challenges &amp; Solutions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 smtClean="0"/>
              <a:t>Language </a:t>
            </a:r>
            <a:r>
              <a:rPr lang="en-US" dirty="0" err="1" smtClean="0"/>
              <a:t>localisation</a:t>
            </a:r>
            <a:r>
              <a:rPr lang="en-US" dirty="0" smtClean="0"/>
              <a:t> 		:Hardcoded Xhosa.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Lost in Translation		</a:t>
            </a:r>
            <a:r>
              <a:rPr lang="en-US" smtClean="0"/>
              <a:t>: End User </a:t>
            </a:r>
            <a:r>
              <a:rPr lang="en-US" dirty="0" smtClean="0"/>
              <a:t>Definitions</a:t>
            </a:r>
          </a:p>
          <a:p>
            <a:pPr marL="179388" lvl="2" indent="0">
              <a:buNone/>
            </a:pPr>
            <a:endParaRPr lang="en-US" dirty="0" smtClean="0"/>
          </a:p>
          <a:p>
            <a:pPr lvl="2"/>
            <a:r>
              <a:rPr lang="en-US" dirty="0" err="1" smtClean="0"/>
              <a:t>Synchronise</a:t>
            </a:r>
            <a:r>
              <a:rPr lang="en-US" dirty="0" smtClean="0"/>
              <a:t>			: JAD and Technical Meeting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13314" name="Picture 2" descr="C:\Users\g97k5191\Dropbox\Project Management Documents\Presentation\Pics\its-africa-rest-log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1" y="3449421"/>
            <a:ext cx="7927513" cy="278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7517" y="623266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Print for Get request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753574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/>
          <a:lstStyle/>
          <a:p>
            <a:r>
              <a:rPr lang="en-US" dirty="0" smtClean="0"/>
              <a:t>Business Flow</a:t>
            </a:r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242689" y="980728"/>
            <a:ext cx="6869101" cy="5607158"/>
          </a:xfrm>
          <a:prstGeom prst="rect">
            <a:avLst/>
          </a:prstGeom>
          <a:solidFill>
            <a:schemeClr val="tx2">
              <a:lumMod val="20000"/>
              <a:lumOff val="80000"/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889" l="889" r="97778">
                        <a14:foregroundMark x1="15556" y1="25333" x2="15556" y2="25333"/>
                        <a14:foregroundMark x1="12889" y1="34222" x2="12889" y2="34222"/>
                        <a14:foregroundMark x1="53333" y1="26222" x2="53333" y2="26222"/>
                        <a14:foregroundMark x1="73778" y1="45778" x2="73778" y2="45778"/>
                        <a14:foregroundMark x1="70667" y1="52889" x2="70667" y2="52889"/>
                        <a14:foregroundMark x1="34222" y1="52889" x2="34222" y2="52889"/>
                        <a14:foregroundMark x1="32000" y1="45778" x2="32000" y2="45778"/>
                        <a14:foregroundMark x1="32000" y1="40889" x2="32000" y2="40889"/>
                        <a14:foregroundMark x1="83111" y1="27111" x2="83111" y2="27111"/>
                        <a14:foregroundMark x1="90222" y1="36000" x2="90222" y2="36000"/>
                        <a14:foregroundMark x1="90222" y1="32444" x2="90222" y2="32444"/>
                        <a14:foregroundMark x1="90222" y1="27111" x2="90222" y2="27111"/>
                        <a14:foregroundMark x1="15556" y1="29333" x2="15556" y2="29333"/>
                        <a14:foregroundMark x1="20889" y1="24444" x2="20889" y2="24444"/>
                        <a14:foregroundMark x1="50222" y1="48000" x2="50222" y2="48000"/>
                        <a14:foregroundMark x1="49333" y1="57778" x2="49333" y2="57778"/>
                        <a14:foregroundMark x1="57333" y1="63556" x2="57333" y2="63556"/>
                        <a14:foregroundMark x1="49333" y1="68889" x2="49333" y2="68889"/>
                        <a14:foregroundMark x1="60444" y1="74667" x2="60444" y2="74667"/>
                        <a14:foregroundMark x1="43111" y1="82667" x2="43111" y2="82667"/>
                        <a14:foregroundMark x1="56444" y1="82667" x2="56444" y2="82667"/>
                        <a14:foregroundMark x1="62667" y1="83556" x2="62667" y2="83556"/>
                        <a14:foregroundMark x1="50222" y1="76444" x2="50222" y2="76444"/>
                        <a14:foregroundMark x1="54222" y1="74667" x2="54222" y2="74667"/>
                        <a14:foregroundMark x1="50222" y1="64889" x2="50222" y2="64889"/>
                        <a14:foregroundMark x1="46222" y1="64444" x2="46222" y2="64444"/>
                        <a14:foregroundMark x1="41333" y1="73778" x2="41333" y2="73778"/>
                        <a14:foregroundMark x1="44444" y1="73778" x2="44444" y2="73778"/>
                        <a14:foregroundMark x1="39111" y1="87556" x2="39111" y2="87556"/>
                        <a14:foregroundMark x1="55556" y1="69778" x2="55556" y2="69778"/>
                        <a14:foregroundMark x1="56444" y1="69778" x2="56444" y2="69778"/>
                        <a14:foregroundMark x1="55556" y1="59556" x2="55556" y2="59556"/>
                        <a14:foregroundMark x1="62667" y1="90222" x2="62667" y2="90222"/>
                        <a14:foregroundMark x1="62667" y1="84444" x2="62667" y2="84444"/>
                        <a14:foregroundMark x1="50222" y1="83556" x2="50222" y2="8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2776"/>
            <a:ext cx="936105" cy="1174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677" y="5055718"/>
            <a:ext cx="530930" cy="7079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76" y="5007164"/>
            <a:ext cx="603763" cy="805017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5898706" y="620688"/>
            <a:ext cx="2063920" cy="1294726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>
              <a:solidFill>
                <a:schemeClr val="tx1"/>
              </a:solidFill>
            </a:endParaRPr>
          </a:p>
          <a:p>
            <a:pPr algn="ctr"/>
            <a:endParaRPr lang="en-ZA" sz="1100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000" b="100000" l="44608" r="100000">
                        <a14:backgroundMark x1="52451" y1="58824" x2="52451" y2="58824"/>
                        <a14:backgroundMark x1="52451" y1="47549" x2="52451" y2="475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39" t="27913"/>
          <a:stretch/>
        </p:blipFill>
        <p:spPr>
          <a:xfrm flipH="1">
            <a:off x="350392" y="3983961"/>
            <a:ext cx="720679" cy="8824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544" l="0" r="100000">
                        <a14:foregroundMark x1="27083" y1="82524" x2="27083" y2="82524"/>
                        <a14:foregroundMark x1="60417" y1="78641" x2="60417" y2="78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24" y="5549394"/>
            <a:ext cx="708651" cy="6082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38726" y="5229200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Application (on Android phone)</a:t>
            </a:r>
            <a:endParaRPr lang="en-ZA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62869" y="588065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Artwork for sale</a:t>
            </a:r>
            <a:endParaRPr lang="en-ZA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8790" y="2420888"/>
            <a:ext cx="965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TeleCentre</a:t>
            </a:r>
            <a:r>
              <a:rPr lang="en-US" sz="1200" dirty="0" smtClean="0"/>
              <a:t> </a:t>
            </a:r>
          </a:p>
          <a:p>
            <a:pPr algn="ctr"/>
            <a:r>
              <a:rPr lang="en-US" sz="1200" dirty="0" smtClean="0"/>
              <a:t>Access node</a:t>
            </a:r>
            <a:endParaRPr lang="en-ZA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805924" y="6214390"/>
            <a:ext cx="684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Buyer</a:t>
            </a:r>
            <a:endParaRPr lang="en-ZA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97794" y="4948008"/>
            <a:ext cx="726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End user Artist</a:t>
            </a:r>
            <a:endParaRPr lang="en-ZA" sz="1200" dirty="0"/>
          </a:p>
        </p:txBody>
      </p:sp>
      <p:cxnSp>
        <p:nvCxnSpPr>
          <p:cNvPr id="17" name="Elbow Connector 23"/>
          <p:cNvCxnSpPr/>
          <p:nvPr/>
        </p:nvCxnSpPr>
        <p:spPr>
          <a:xfrm>
            <a:off x="707195" y="1556792"/>
            <a:ext cx="48381" cy="2376264"/>
          </a:xfrm>
          <a:prstGeom prst="straightConnector1">
            <a:avLst/>
          </a:prstGeom>
          <a:ln w="158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7195" y="2403765"/>
            <a:ext cx="102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</a:t>
            </a:r>
            <a:r>
              <a:rPr lang="en-US" sz="1200" dirty="0" smtClean="0"/>
              <a:t>. </a:t>
            </a:r>
            <a:r>
              <a:rPr lang="en-US" sz="1200" b="1" dirty="0" smtClean="0"/>
              <a:t>Register</a:t>
            </a:r>
            <a:endParaRPr lang="en-ZA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97340" y="3933056"/>
            <a:ext cx="86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  <a:r>
              <a:rPr lang="en-US" sz="1200" dirty="0" smtClean="0"/>
              <a:t>. </a:t>
            </a:r>
            <a:r>
              <a:rPr lang="en-US" sz="1200" b="1" dirty="0" smtClean="0"/>
              <a:t>Login</a:t>
            </a:r>
            <a:endParaRPr lang="en-ZA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98181" y="4293096"/>
            <a:ext cx="134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3</a:t>
            </a:r>
            <a:r>
              <a:rPr lang="en-US" sz="1200" dirty="0" smtClean="0"/>
              <a:t>. </a:t>
            </a:r>
            <a:r>
              <a:rPr lang="en-US" sz="1200" b="1" dirty="0" smtClean="0"/>
              <a:t>Manage Profile</a:t>
            </a:r>
            <a:endParaRPr lang="en-ZA" sz="1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62869" y="4653136"/>
            <a:ext cx="1367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4.  Save Artwork </a:t>
            </a:r>
            <a:endParaRPr lang="en-ZA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674594" y="2605641"/>
            <a:ext cx="995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6. Payment and Sales</a:t>
            </a:r>
            <a:endParaRPr lang="en-ZA" sz="1200" b="1" dirty="0"/>
          </a:p>
        </p:txBody>
      </p:sp>
      <p:cxnSp>
        <p:nvCxnSpPr>
          <p:cNvPr id="23" name="Straight Arrow Connector 71"/>
          <p:cNvCxnSpPr/>
          <p:nvPr/>
        </p:nvCxnSpPr>
        <p:spPr>
          <a:xfrm rot="10800000" flipV="1">
            <a:off x="3995944" y="2311423"/>
            <a:ext cx="2492592" cy="2252251"/>
          </a:xfrm>
          <a:prstGeom prst="bentConnector3">
            <a:avLst>
              <a:gd name="adj1" fmla="val -70"/>
            </a:avLst>
          </a:prstGeom>
          <a:ln w="15875"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99992" y="4592161"/>
            <a:ext cx="1215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7</a:t>
            </a:r>
            <a:r>
              <a:rPr lang="en-US" sz="1200" b="1" dirty="0" smtClean="0"/>
              <a:t>. Sales Report</a:t>
            </a:r>
            <a:endParaRPr lang="en-ZA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853249" y="1172652"/>
            <a:ext cx="9428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err="1"/>
              <a:t>RESTful</a:t>
            </a:r>
            <a:r>
              <a:rPr lang="en-US" sz="1100" b="1" dirty="0"/>
              <a:t> web </a:t>
            </a:r>
            <a:endParaRPr lang="en-US" sz="1100" b="1" dirty="0" smtClean="0"/>
          </a:p>
          <a:p>
            <a:pPr algn="ctr"/>
            <a:r>
              <a:rPr lang="en-US" sz="1100" b="1" dirty="0" smtClean="0"/>
              <a:t>services </a:t>
            </a:r>
          </a:p>
          <a:p>
            <a:pPr algn="ctr"/>
            <a:r>
              <a:rPr lang="en-US" sz="1100" b="1" dirty="0" smtClean="0"/>
              <a:t>(JSON)</a:t>
            </a:r>
            <a:endParaRPr lang="en-ZA" sz="11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532" y="816540"/>
            <a:ext cx="884268" cy="88426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116628" y="4213822"/>
            <a:ext cx="1390134" cy="0"/>
          </a:xfrm>
          <a:prstGeom prst="straightConnector1">
            <a:avLst/>
          </a:prstGeom>
          <a:ln w="19050" cmpd="sng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47864" y="4620103"/>
            <a:ext cx="21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373" b="94118" l="9804" r="8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432" y="4373810"/>
            <a:ext cx="492587" cy="492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8" b="99556" l="9778" r="89778">
                        <a14:foregroundMark x1="66222" y1="15556" x2="66222" y2="15556"/>
                        <a14:foregroundMark x1="71111" y1="8889" x2="71111" y2="8889"/>
                        <a14:foregroundMark x1="73778" y1="6222" x2="73778" y2="6222"/>
                        <a14:foregroundMark x1="25778" y1="96444" x2="25778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4762">
            <a:off x="6743013" y="1809903"/>
            <a:ext cx="1567061" cy="2143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8" b="99556" l="9778" r="89778">
                        <a14:foregroundMark x1="66222" y1="15556" x2="66222" y2="15556"/>
                        <a14:foregroundMark x1="71111" y1="8889" x2="71111" y2="8889"/>
                        <a14:foregroundMark x1="73778" y1="6222" x2="73778" y2="6222"/>
                        <a14:foregroundMark x1="25778" y1="96444" x2="25778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1280">
            <a:off x="2940259" y="1993943"/>
            <a:ext cx="1270764" cy="20562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778" b="99556" l="9778" r="89778">
                        <a14:foregroundMark x1="66222" y1="15556" x2="66222" y2="15556"/>
                        <a14:foregroundMark x1="71111" y1="8889" x2="71111" y2="8889"/>
                        <a14:foregroundMark x1="73778" y1="6222" x2="73778" y2="6222"/>
                        <a14:foregroundMark x1="25778" y1="96444" x2="25778" y2="96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7483">
            <a:off x="4779384" y="1307404"/>
            <a:ext cx="1270764" cy="1156314"/>
          </a:xfrm>
          <a:prstGeom prst="rect">
            <a:avLst/>
          </a:prstGeom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9375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25" y="3690193"/>
            <a:ext cx="685685" cy="685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690468" y="4443223"/>
            <a:ext cx="684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Vendor</a:t>
            </a:r>
            <a:endParaRPr lang="en-ZA" sz="12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077826" y="4742892"/>
            <a:ext cx="0" cy="774340"/>
          </a:xfrm>
          <a:prstGeom prst="straightConnector1">
            <a:avLst/>
          </a:prstGeom>
          <a:ln w="19050" cmpd="sng"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8824" l="1000" r="100000">
                        <a14:foregroundMark x1="61000" y1="40000" x2="61000" y2="40000"/>
                        <a14:foregroundMark x1="74000" y1="34118" x2="74000" y2="34118"/>
                        <a14:foregroundMark x1="80500" y1="37647" x2="80500" y2="37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06" y="3476080"/>
            <a:ext cx="867044" cy="36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06" y="3763342"/>
            <a:ext cx="933875" cy="70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6" t="6177" r="45961" b="87131"/>
          <a:stretch/>
        </p:blipFill>
        <p:spPr bwMode="auto">
          <a:xfrm>
            <a:off x="398606" y="1124744"/>
            <a:ext cx="2793216" cy="35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074880" y="1927865"/>
            <a:ext cx="1089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Teleweaver</a:t>
            </a:r>
            <a:endParaRPr lang="en-ZA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87824" y="2689175"/>
            <a:ext cx="792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Wi-Fi</a:t>
            </a:r>
            <a:endParaRPr lang="en-ZA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499992" y="4237378"/>
            <a:ext cx="183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  <a:r>
              <a:rPr lang="en-US" sz="1200" b="1" dirty="0" smtClean="0"/>
              <a:t>. Upload to </a:t>
            </a:r>
            <a:r>
              <a:rPr lang="en-US" sz="1200" b="1" dirty="0" err="1" smtClean="0"/>
              <a:t>TeleWeaver</a:t>
            </a:r>
            <a:endParaRPr lang="en-ZA" sz="1200" b="1" dirty="0"/>
          </a:p>
        </p:txBody>
      </p:sp>
      <p:cxnSp>
        <p:nvCxnSpPr>
          <p:cNvPr id="42" name="Straight Arrow Connector 71"/>
          <p:cNvCxnSpPr/>
          <p:nvPr/>
        </p:nvCxnSpPr>
        <p:spPr>
          <a:xfrm rot="10800000" flipV="1">
            <a:off x="3934020" y="2311425"/>
            <a:ext cx="2843095" cy="2554972"/>
          </a:xfrm>
          <a:prstGeom prst="bentConnector3">
            <a:avLst>
              <a:gd name="adj1" fmla="val 240"/>
            </a:avLst>
          </a:prstGeom>
          <a:ln w="158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hape 167"/>
          <p:cNvSpPr/>
          <p:nvPr/>
        </p:nvSpPr>
        <p:spPr>
          <a:xfrm>
            <a:off x="5292080" y="5877272"/>
            <a:ext cx="1781065" cy="648072"/>
          </a:xfrm>
          <a:prstGeom prst="rect">
            <a:avLst/>
          </a:prstGeom>
          <a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100000" l="0" r="100000">
                          <a14:foregroundMark x1="3270" y1="61157" x2="3270" y2="61157"/>
                          <a14:foregroundMark x1="9809" y1="64463" x2="9809" y2="64463"/>
                          <a14:foregroundMark x1="16894" y1="67769" x2="16894" y2="67769"/>
                          <a14:foregroundMark x1="22071" y1="68595" x2="22071" y2="68595"/>
                          <a14:foregroundMark x1="32698" y1="61157" x2="32698" y2="61157"/>
                          <a14:foregroundMark x1="44687" y1="68595" x2="44687" y2="68595"/>
                          <a14:foregroundMark x1="49591" y1="67769" x2="49591" y2="67769"/>
                          <a14:foregroundMark x1="53134" y1="67769" x2="53134" y2="67769"/>
                          <a14:foregroundMark x1="63488" y1="68595" x2="63488" y2="68595"/>
                          <a14:foregroundMark x1="81471" y1="66942" x2="81471" y2="66942"/>
                          <a14:foregroundMark x1="41689" y1="89256" x2="41689" y2="89256"/>
                          <a14:foregroundMark x1="46866" y1="89256" x2="46866" y2="89256"/>
                          <a14:foregroundMark x1="51499" y1="90909" x2="51499" y2="90909"/>
                          <a14:foregroundMark x1="54496" y1="92562" x2="54496" y2="92562"/>
                          <a14:foregroundMark x1="61580" y1="90083" x2="61580" y2="90083"/>
                          <a14:foregroundMark x1="71117" y1="87603" x2="71117" y2="87603"/>
                          <a14:foregroundMark x1="76294" y1="91736" x2="76294" y2="91736"/>
                          <a14:foregroundMark x1="79019" y1="85950" x2="79019" y2="85950"/>
                          <a14:foregroundMark x1="88556" y1="89256" x2="88556" y2="89256"/>
                          <a14:foregroundMark x1="93188" y1="85950" x2="93188" y2="85950"/>
                          <a14:foregroundMark x1="95640" y1="88430" x2="95640" y2="88430"/>
                          <a14:foregroundMark x1="94005" y1="97521" x2="94005" y2="97521"/>
                          <a14:foregroundMark x1="67030" y1="90083" x2="67030" y2="90083"/>
                          <a14:foregroundMark x1="67302" y1="88430" x2="67302" y2="88430"/>
                          <a14:foregroundMark x1="66213" y1="95868" x2="66213" y2="95868"/>
                          <a14:foregroundMark x1="58038" y1="95868" x2="58038" y2="95868"/>
                          <a14:foregroundMark x1="39510" y1="96694" x2="39510" y2="96694"/>
                          <a14:foregroundMark x1="44142" y1="85124" x2="44142" y2="85124"/>
                          <a14:foregroundMark x1="31608" y1="15702" x2="31608" y2="15702"/>
                          <a14:foregroundMark x1="33515" y1="17355" x2="33515" y2="17355"/>
                          <a14:foregroundMark x1="32970" y1="10744" x2="32970" y2="10744"/>
                          <a14:foregroundMark x1="34332" y1="11570" x2="34332" y2="11570"/>
                          <a14:foregroundMark x1="35967" y1="15702" x2="36785" y2="15702"/>
                          <a14:foregroundMark x1="37330" y1="19008" x2="37330" y2="19008"/>
                          <a14:foregroundMark x1="37330" y1="27273" x2="37330" y2="27273"/>
                          <a14:foregroundMark x1="40599" y1="23140" x2="40599" y2="23140"/>
                          <a14:foregroundMark x1="25613" y1="9917" x2="25613" y2="9917"/>
                          <a14:foregroundMark x1="23978" y1="15702" x2="23978" y2="15702"/>
                          <a14:foregroundMark x1="26158" y1="18182" x2="26158" y2="18182"/>
                          <a14:foregroundMark x1="26975" y1="14050" x2="26975" y2="14050"/>
                          <a14:foregroundMark x1="28338" y1="12397" x2="28338" y2="12397"/>
                          <a14:foregroundMark x1="29428" y1="9091" x2="29428" y2="9091"/>
                          <a14:foregroundMark x1="29428" y1="19008" x2="29428" y2="19008"/>
                          <a14:foregroundMark x1="31880" y1="19008" x2="31880" y2="19008"/>
                          <a14:foregroundMark x1="67575" y1="68595" x2="67575" y2="68595"/>
                          <a14:foregroundMark x1="40327" y1="18182" x2="40327" y2="18182"/>
                          <a14:foregroundMark x1="40872" y1="26446" x2="40872" y2="26446"/>
                          <a14:foregroundMark x1="35695" y1="23967" x2="35695" y2="23967"/>
                          <a14:foregroundMark x1="33243" y1="19835" x2="33243" y2="19835"/>
                          <a14:foregroundMark x1="28065" y1="23140" x2="28065" y2="23140"/>
                          <a14:foregroundMark x1="27248" y1="23140" x2="27248" y2="23140"/>
                          <a14:foregroundMark x1="25886" y1="23140" x2="25886" y2="23140"/>
                          <a14:foregroundMark x1="25341" y1="15702" x2="25341" y2="15702"/>
                          <a14:foregroundMark x1="23978" y1="15702" x2="23978" y2="15702"/>
                          <a14:foregroundMark x1="33787" y1="9091" x2="34605" y2="9091"/>
                          <a14:foregroundMark x1="37057" y1="11570" x2="37057" y2="11570"/>
                          <a14:foregroundMark x1="38147" y1="15702" x2="38147" y2="157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cxnSp>
        <p:nvCxnSpPr>
          <p:cNvPr id="44" name="Straight Arrow Connector 43"/>
          <p:cNvCxnSpPr/>
          <p:nvPr/>
        </p:nvCxnSpPr>
        <p:spPr>
          <a:xfrm>
            <a:off x="1115616" y="4581128"/>
            <a:ext cx="1390134" cy="0"/>
          </a:xfrm>
          <a:prstGeom prst="straightConnector1">
            <a:avLst/>
          </a:prstGeom>
          <a:ln w="19050" cmpd="sng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93634" y="4941168"/>
            <a:ext cx="1390134" cy="0"/>
          </a:xfrm>
          <a:prstGeom prst="straightConnector1">
            <a:avLst/>
          </a:prstGeom>
          <a:ln w="19050" cmpd="sng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64015" y="3844574"/>
            <a:ext cx="847617" cy="1420747"/>
          </a:xfrm>
          <a:prstGeom prst="rect">
            <a:avLst/>
          </a:prstGeom>
        </p:spPr>
      </p:pic>
      <p:cxnSp>
        <p:nvCxnSpPr>
          <p:cNvPr id="47" name="Elbow Connector 23"/>
          <p:cNvCxnSpPr/>
          <p:nvPr/>
        </p:nvCxnSpPr>
        <p:spPr>
          <a:xfrm flipV="1">
            <a:off x="3191822" y="1140987"/>
            <a:ext cx="2718032" cy="18602"/>
          </a:xfrm>
          <a:prstGeom prst="straightConnector1">
            <a:avLst/>
          </a:prstGeom>
          <a:ln w="15875"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91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Giovanna Contu</a:t>
            </a: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ZA" dirty="0"/>
          </a:p>
        </p:txBody>
      </p:sp>
      <p:pic>
        <p:nvPicPr>
          <p:cNvPr id="1026" name="Picture 2" descr="C:\Users\g97k5191\Dropbox\Project Management Documents\Presentation\Pics\G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33021"/>
            <a:ext cx="3462361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67"/>
          <p:cNvSpPr/>
          <p:nvPr/>
        </p:nvSpPr>
        <p:spPr>
          <a:xfrm>
            <a:off x="7221501" y="5949280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9854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76200" y="1196752"/>
            <a:ext cx="8991600" cy="5496671"/>
            <a:chOff x="76200" y="304800"/>
            <a:chExt cx="8991600" cy="5496671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19" b="89841" l="9859" r="899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610" y="1329836"/>
              <a:ext cx="4410354" cy="328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3" name="Group 62"/>
            <p:cNvGrpSpPr/>
            <p:nvPr/>
          </p:nvGrpSpPr>
          <p:grpSpPr>
            <a:xfrm>
              <a:off x="76200" y="304800"/>
              <a:ext cx="8991600" cy="5496671"/>
              <a:chOff x="371008" y="609600"/>
              <a:chExt cx="8544392" cy="5191871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3429000" y="2381071"/>
                <a:ext cx="2514600" cy="113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2400" b="1" dirty="0" smtClean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Sell My Craft Mobile </a:t>
                </a:r>
              </a:p>
              <a:p>
                <a:pPr algn="ctr"/>
                <a:r>
                  <a:rPr lang="en-ZA" sz="2400" b="1" dirty="0" smtClean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Application</a:t>
                </a:r>
                <a:endParaRPr lang="en-ZA" sz="2400" b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7239000" y="609600"/>
                <a:ext cx="1524000" cy="571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2000" b="1" dirty="0" smtClean="0"/>
                  <a:t>Artist</a:t>
                </a:r>
                <a:endParaRPr lang="en-ZA" sz="2000" b="1" dirty="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V="1">
                <a:off x="5410200" y="1008460"/>
                <a:ext cx="1828800" cy="1125140"/>
              </a:xfrm>
              <a:prstGeom prst="straightConnector1">
                <a:avLst/>
              </a:prstGeom>
              <a:ln w="34925" cap="rnd" cmpd="sng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/>
              <p:cNvSpPr/>
              <p:nvPr/>
            </p:nvSpPr>
            <p:spPr>
              <a:xfrm rot="19735033">
                <a:off x="5177045" y="909097"/>
                <a:ext cx="1939955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Gallery (product pictures)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Sales report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Inventory report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Profile preview</a:t>
                </a:r>
                <a:endParaRPr lang="en-ZA" sz="1100" dirty="0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371008" y="609600"/>
                <a:ext cx="1524000" cy="571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2000" b="1" dirty="0" smtClean="0"/>
                  <a:t>Artist</a:t>
                </a:r>
                <a:endParaRPr lang="en-ZA" sz="2000" b="1" dirty="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>
                <a:off x="1895008" y="1066800"/>
                <a:ext cx="1859401" cy="1219200"/>
              </a:xfrm>
              <a:prstGeom prst="straightConnector1">
                <a:avLst/>
              </a:prstGeom>
              <a:ln w="34925" cap="rnd" cmpd="sng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 rot="2017388">
                <a:off x="2058502" y="1018304"/>
                <a:ext cx="1967575" cy="726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Product pictures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Product details (Picture details)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Artist details</a:t>
                </a:r>
                <a:endParaRPr lang="en-ZA" sz="1100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371008" y="5229971"/>
                <a:ext cx="1524000" cy="571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2000" b="1" dirty="0" smtClean="0"/>
                  <a:t>TeleWeaver</a:t>
                </a:r>
                <a:endParaRPr lang="en-ZA" sz="2000" b="1" dirty="0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1895008" y="3886200"/>
                <a:ext cx="1859401" cy="1594091"/>
              </a:xfrm>
              <a:prstGeom prst="straightConnector1">
                <a:avLst/>
              </a:prstGeom>
              <a:ln w="34925" cap="rnd" cmpd="sng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tangle 72"/>
              <p:cNvSpPr/>
              <p:nvPr/>
            </p:nvSpPr>
            <p:spPr>
              <a:xfrm rot="19124407">
                <a:off x="1737834" y="4436537"/>
                <a:ext cx="166584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Payment notification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100" dirty="0" smtClean="0"/>
                  <a:t>Sales Details</a:t>
                </a:r>
                <a:endParaRPr lang="en-ZA" sz="1100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7391400" y="5181600"/>
                <a:ext cx="1524000" cy="5715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ZA" sz="2000" b="1" dirty="0" smtClean="0"/>
                  <a:t>TeleWeaver</a:t>
                </a:r>
                <a:endParaRPr lang="en-ZA" sz="2000" b="1" dirty="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>
                <a:off x="5410200" y="4038600"/>
                <a:ext cx="1981200" cy="1295400"/>
              </a:xfrm>
              <a:prstGeom prst="straightConnector1">
                <a:avLst/>
              </a:prstGeom>
              <a:ln w="34925" cap="rnd" cmpd="sng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 rot="1968229">
                <a:off x="5812399" y="3989361"/>
                <a:ext cx="1967575" cy="886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Product pictures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ZA" sz="1100" dirty="0" smtClean="0"/>
                  <a:t>Product details (picture details)</a:t>
                </a:r>
                <a:endParaRPr lang="en-ZA" sz="1100" dirty="0"/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100" dirty="0" smtClean="0"/>
                  <a:t>Sales details</a:t>
                </a:r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1100" dirty="0" smtClean="0"/>
                  <a:t>Artist details</a:t>
                </a:r>
                <a:endParaRPr lang="en-ZA" sz="1100" dirty="0" smtClean="0"/>
              </a:p>
            </p:txBody>
          </p:sp>
        </p:grp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827584" y="188640"/>
            <a:ext cx="7680960" cy="792088"/>
          </a:xfrm>
        </p:spPr>
        <p:txBody>
          <a:bodyPr/>
          <a:lstStyle/>
          <a:p>
            <a:r>
              <a:rPr lang="en-US" dirty="0" smtClean="0"/>
              <a:t>Context Diagram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551624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07504" y="706583"/>
            <a:ext cx="8895062" cy="5530729"/>
            <a:chOff x="78121" y="545201"/>
            <a:chExt cx="8913479" cy="6084199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91" b="8991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672" y="552450"/>
              <a:ext cx="6492377" cy="57912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3208088" y="1219200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 smtClean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Sell My Craft Mobile Application</a:t>
              </a:r>
              <a:endParaRPr lang="en-ZA" sz="2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457200" y="6096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7239000" y="6096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282272" y="1848029"/>
              <a:ext cx="1624139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TeleWeaver</a:t>
              </a:r>
              <a:endParaRPr lang="en-ZA" sz="2000" b="1" dirty="0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981200" y="990600"/>
              <a:ext cx="922088" cy="828764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1600200" y="2590801"/>
              <a:ext cx="1277931" cy="380999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6" idx="1"/>
            </p:cNvCxnSpPr>
            <p:nvPr/>
          </p:nvCxnSpPr>
          <p:spPr>
            <a:xfrm flipV="1">
              <a:off x="5715000" y="2133779"/>
              <a:ext cx="1567272" cy="1043511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4771735" y="1819364"/>
              <a:ext cx="1324265" cy="823983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096000" y="1008460"/>
              <a:ext cx="1143000" cy="823984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878131" y="1819364"/>
              <a:ext cx="842044" cy="97274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2537208">
              <a:off x="1840921" y="1025787"/>
              <a:ext cx="19675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pictures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Artist details</a:t>
              </a:r>
              <a:endParaRPr lang="en-ZA" sz="1100" dirty="0"/>
            </a:p>
          </p:txBody>
        </p:sp>
        <p:sp>
          <p:nvSpPr>
            <p:cNvPr id="34" name="Rectangle 33"/>
            <p:cNvSpPr/>
            <p:nvPr/>
          </p:nvSpPr>
          <p:spPr>
            <a:xfrm rot="20389341">
              <a:off x="1282763" y="2343034"/>
              <a:ext cx="166584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Payment notification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Sales details</a:t>
              </a:r>
              <a:endParaRPr lang="en-ZA" sz="1100" dirty="0"/>
            </a:p>
          </p:txBody>
        </p:sp>
        <p:sp>
          <p:nvSpPr>
            <p:cNvPr id="35" name="Rectangle 34"/>
            <p:cNvSpPr/>
            <p:nvPr/>
          </p:nvSpPr>
          <p:spPr>
            <a:xfrm rot="19767674">
              <a:off x="5946891" y="2509723"/>
              <a:ext cx="175260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Access Control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Synchronisation (product pictures, artist details, product details)</a:t>
              </a:r>
              <a:endParaRPr lang="en-ZA" sz="1100" dirty="0"/>
            </a:p>
          </p:txBody>
        </p:sp>
        <p:sp>
          <p:nvSpPr>
            <p:cNvPr id="36" name="Rectangle 35"/>
            <p:cNvSpPr/>
            <p:nvPr/>
          </p:nvSpPr>
          <p:spPr>
            <a:xfrm rot="19604128">
              <a:off x="5665685" y="545201"/>
              <a:ext cx="2016899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Gallery (product pictures)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Sales  report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Inventory report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Profile preview</a:t>
              </a:r>
              <a:endParaRPr lang="en-ZA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19936060">
              <a:off x="5211793" y="1972171"/>
              <a:ext cx="1347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(online)</a:t>
              </a:r>
              <a:endParaRPr lang="en-ZA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rot="19408397">
              <a:off x="6161141" y="1266563"/>
              <a:ext cx="1347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(offline)</a:t>
              </a:r>
              <a:endParaRPr lang="en-ZA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2964894">
              <a:off x="2700903" y="2362776"/>
              <a:ext cx="1347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b="1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(online)</a:t>
              </a:r>
              <a:endParaRPr lang="en-ZA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 rot="2532774">
              <a:off x="1924526" y="1565560"/>
              <a:ext cx="13471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ZA" sz="1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(offline)</a:t>
              </a:r>
              <a:endParaRPr lang="en-ZA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6413" b="92601" l="10000" r="90000">
                          <a14:foregroundMark x1="28600" y1="45740" x2="34200" y2="52466"/>
                          <a14:foregroundMark x1="34200" y1="52466" x2="40200" y2="56278"/>
                          <a14:foregroundMark x1="40200" y1="56278" x2="47000" y2="57848"/>
                          <a14:foregroundMark x1="47000" y1="57848" x2="53200" y2="57175"/>
                          <a14:foregroundMark x1="53200" y1="57175" x2="60200" y2="55157"/>
                          <a14:foregroundMark x1="60200" y1="55157" x2="65200" y2="52691"/>
                          <a14:foregroundMark x1="65200" y1="52691" x2="71400" y2="45291"/>
                          <a14:foregroundMark x1="27800" y1="46413" x2="23800" y2="54933"/>
                          <a14:foregroundMark x1="23800" y1="55157" x2="23200" y2="63677"/>
                          <a14:foregroundMark x1="23200" y1="64126" x2="24600" y2="71525"/>
                          <a14:foregroundMark x1="24600" y1="71749" x2="27400" y2="77803"/>
                          <a14:foregroundMark x1="27400" y1="77803" x2="31800" y2="83857"/>
                          <a14:foregroundMark x1="32000" y1="83857" x2="36400" y2="87444"/>
                          <a14:foregroundMark x1="36600" y1="87892" x2="42600" y2="89910"/>
                          <a14:foregroundMark x1="42200" y1="89013" x2="49200" y2="90583"/>
                          <a14:foregroundMark x1="49200" y1="90583" x2="55600" y2="89686"/>
                          <a14:foregroundMark x1="55600" y1="89686" x2="63200" y2="87220"/>
                          <a14:foregroundMark x1="63200" y1="87220" x2="70800" y2="81390"/>
                          <a14:foregroundMark x1="70800" y1="81390" x2="74400" y2="74888"/>
                          <a14:foregroundMark x1="74600" y1="74888" x2="76200" y2="69955"/>
                          <a14:foregroundMark x1="76200" y1="69955" x2="77000" y2="62780"/>
                          <a14:foregroundMark x1="77000" y1="62332" x2="76600" y2="57399"/>
                          <a14:foregroundMark x1="76600" y1="57399" x2="75400" y2="52242"/>
                          <a14:foregroundMark x1="75400" y1="52242" x2="71800" y2="45067"/>
                        </a14:backgroundRemoval>
                      </a14:imgEffect>
                      <a14:imgEffect>
                        <a14:sharpenSoften amount="1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72" t="39449" r="10343" b="8611"/>
            <a:stretch/>
          </p:blipFill>
          <p:spPr bwMode="auto">
            <a:xfrm>
              <a:off x="2115683" y="2781301"/>
              <a:ext cx="4985241" cy="30600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3200400" y="2826603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Restful Web Services</a:t>
              </a:r>
              <a:endPara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00400" y="4122003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ZA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TeleWeaver System</a:t>
              </a:r>
              <a:endParaRPr lang="en-ZA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78121" y="2895600"/>
              <a:ext cx="1598279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TeleWeaver</a:t>
              </a:r>
              <a:endParaRPr lang="en-ZA" sz="2000" b="1" dirty="0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457200" y="54864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Buyer</a:t>
              </a:r>
              <a:endParaRPr lang="en-ZA" sz="2000" b="1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7100924" y="6057900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Buyer</a:t>
              </a:r>
              <a:endParaRPr lang="en-ZA" sz="2000" b="1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V="1">
              <a:off x="1982664" y="4537501"/>
              <a:ext cx="912936" cy="89992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4" idx="3"/>
            </p:cNvCxnSpPr>
            <p:nvPr/>
          </p:nvCxnSpPr>
          <p:spPr>
            <a:xfrm flipV="1">
              <a:off x="1676400" y="3177291"/>
              <a:ext cx="1622753" cy="4059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1600200" y="3352800"/>
              <a:ext cx="1253842" cy="53340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1930157" y="5105400"/>
              <a:ext cx="1422643" cy="586001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562600" y="5257800"/>
              <a:ext cx="1591104" cy="91440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60" idx="1"/>
            </p:cNvCxnSpPr>
            <p:nvPr/>
          </p:nvCxnSpPr>
          <p:spPr>
            <a:xfrm>
              <a:off x="6093351" y="3694209"/>
              <a:ext cx="1374249" cy="0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1678305" y="2895600"/>
              <a:ext cx="144294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Access request</a:t>
              </a:r>
              <a:endParaRPr lang="en-ZA" sz="1100" dirty="0"/>
            </a:p>
          </p:txBody>
        </p:sp>
        <p:sp>
          <p:nvSpPr>
            <p:cNvPr id="54" name="Rectangle 53"/>
            <p:cNvSpPr/>
            <p:nvPr/>
          </p:nvSpPr>
          <p:spPr>
            <a:xfrm rot="1588889">
              <a:off x="1423157" y="3654054"/>
              <a:ext cx="145257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Technical access information</a:t>
              </a:r>
              <a:endParaRPr lang="en-ZA" sz="1100" dirty="0"/>
            </a:p>
          </p:txBody>
        </p:sp>
        <p:sp>
          <p:nvSpPr>
            <p:cNvPr id="55" name="Rectangle 54"/>
            <p:cNvSpPr/>
            <p:nvPr/>
          </p:nvSpPr>
          <p:spPr>
            <a:xfrm rot="20198056">
              <a:off x="2009710" y="5407437"/>
              <a:ext cx="13885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Payment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Sales details</a:t>
              </a:r>
              <a:endParaRPr lang="en-ZA" sz="1100" dirty="0"/>
            </a:p>
          </p:txBody>
        </p:sp>
        <p:sp>
          <p:nvSpPr>
            <p:cNvPr id="56" name="Rectangle 55"/>
            <p:cNvSpPr/>
            <p:nvPr/>
          </p:nvSpPr>
          <p:spPr>
            <a:xfrm rot="1888729">
              <a:off x="5330407" y="5625875"/>
              <a:ext cx="15311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Sales confirmation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Products</a:t>
              </a:r>
              <a:endParaRPr lang="en-ZA" sz="11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172200" y="3657600"/>
              <a:ext cx="163803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Login details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Sale notification (email/SMS)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Payment </a:t>
              </a:r>
              <a:endParaRPr lang="en-ZA" sz="11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457200" y="4377856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sp>
          <p:nvSpPr>
            <p:cNvPr id="59" name="Rectangle 58"/>
            <p:cNvSpPr/>
            <p:nvPr/>
          </p:nvSpPr>
          <p:spPr>
            <a:xfrm rot="21204843">
              <a:off x="1756885" y="4563685"/>
              <a:ext cx="120854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Registration details</a:t>
              </a:r>
              <a:endParaRPr lang="en-ZA" sz="1100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467600" y="3408459"/>
              <a:ext cx="1524000" cy="5715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Artist</a:t>
              </a:r>
              <a:endParaRPr lang="en-ZA" sz="2000" b="1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382412" y="4711262"/>
              <a:ext cx="1524000" cy="5715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ZA" sz="2000" b="1" dirty="0" smtClean="0"/>
                <a:t>Vendor</a:t>
              </a:r>
              <a:endParaRPr lang="en-ZA" sz="2000" b="1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5105400" y="3657600"/>
              <a:ext cx="990600" cy="969893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6093351" y="4620453"/>
              <a:ext cx="1289061" cy="158675"/>
            </a:xfrm>
            <a:prstGeom prst="straightConnector1">
              <a:avLst/>
            </a:prstGeom>
            <a:ln w="34925" cap="rnd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 rot="443148">
              <a:off x="5926811" y="4695976"/>
              <a:ext cx="196757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pictures</a:t>
              </a:r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ZA" sz="1100" dirty="0" smtClean="0"/>
                <a:t>Product details</a:t>
              </a:r>
              <a:endParaRPr lang="en-ZA" sz="1100" dirty="0"/>
            </a:p>
            <a:p>
              <a:pPr marL="285750" indent="-285750">
                <a:buFont typeface="Wingdings" pitchFamily="2" charset="2"/>
                <a:buChar char="§"/>
              </a:pPr>
              <a:r>
                <a:rPr lang="en-US" sz="1100" dirty="0" smtClean="0"/>
                <a:t>Sales details</a:t>
              </a:r>
              <a:endParaRPr lang="en-ZA" sz="11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8076030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Abram Rankapole</a:t>
            </a: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Design: Screen Evolution</a:t>
            </a:r>
            <a:br>
              <a:rPr lang="en-US" sz="4000" dirty="0" smtClean="0"/>
            </a:br>
            <a:r>
              <a:rPr lang="en-US" sz="4000" dirty="0" smtClean="0"/>
              <a:t>Usability Testing</a:t>
            </a:r>
            <a:endParaRPr lang="en-ZA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46602"/>
            <a:ext cx="2286000" cy="3429000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949280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6139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Evolution of the Application Design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hape 159"/>
          <p:cNvSpPr>
            <a:spLocks noChangeArrowheads="1"/>
          </p:cNvSpPr>
          <p:nvPr/>
        </p:nvSpPr>
        <p:spPr bwMode="auto">
          <a:xfrm>
            <a:off x="1043608" y="1146770"/>
            <a:ext cx="6138863" cy="51625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52558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8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4453" y="1052736"/>
            <a:ext cx="9001178" cy="48965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Evolution of the Application Design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3804243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Ntsane Kolisang</a:t>
            </a: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Project Management</a:t>
            </a:r>
            <a:endParaRPr lang="en-ZA" dirty="0"/>
          </a:p>
        </p:txBody>
      </p:sp>
      <p:pic>
        <p:nvPicPr>
          <p:cNvPr id="3075" name="Picture 3" descr="G:\Life Studios Photo Shoot\collection\Originals\IMG_686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196752"/>
            <a:ext cx="182438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021288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082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Evolution of the Application Design</a:t>
            </a:r>
            <a:endParaRPr lang="en-ZA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23528" y="1231736"/>
            <a:ext cx="7680960" cy="472440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02" y="1495896"/>
            <a:ext cx="27432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115" y="1480021"/>
            <a:ext cx="2770187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4022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Tsungai</a:t>
            </a:r>
            <a:r>
              <a:rPr lang="en-US" dirty="0" smtClean="0"/>
              <a:t> </a:t>
            </a:r>
            <a:r>
              <a:rPr lang="en-US" dirty="0" err="1" smtClean="0"/>
              <a:t>Makoni</a:t>
            </a: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Design: Applied HCI </a:t>
            </a:r>
            <a:br>
              <a:rPr lang="en-US" sz="3200" dirty="0" smtClean="0"/>
            </a:br>
            <a:r>
              <a:rPr lang="en-US" sz="3200" dirty="0" smtClean="0"/>
              <a:t>Heuristics</a:t>
            </a:r>
            <a:endParaRPr lang="en-ZA" sz="3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949280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g97k5191\Dropbox\Project Management Documents\Presentation\Pics\Tsunga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54" y="1089649"/>
            <a:ext cx="3168675" cy="32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0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312" y="21202"/>
            <a:ext cx="9036496" cy="678955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Z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47" y="6021288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83720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4488"/>
            <a:ext cx="8229600" cy="828248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General Screen Navigation Flow</a:t>
            </a:r>
            <a:endParaRPr lang="en-ZA" sz="3600" dirty="0"/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19432" y="1463040"/>
            <a:ext cx="7680960" cy="4724400"/>
          </a:xfrm>
        </p:spPr>
        <p:txBody>
          <a:bodyPr/>
          <a:lstStyle/>
          <a:p>
            <a:endParaRPr lang="en-ZA" dirty="0"/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6" y="1331220"/>
            <a:ext cx="2232025" cy="420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1331220"/>
            <a:ext cx="2284412" cy="420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206" y="1331220"/>
            <a:ext cx="2138363" cy="419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0" r="27043"/>
          <a:stretch>
            <a:fillRect/>
          </a:stretch>
        </p:blipFill>
        <p:spPr bwMode="auto">
          <a:xfrm>
            <a:off x="5020006" y="5780079"/>
            <a:ext cx="1447800" cy="92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75" y="1331220"/>
            <a:ext cx="2155825" cy="4198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1219200" y="2362200"/>
            <a:ext cx="1371600" cy="19812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28610"/>
            <a:ext cx="285750" cy="290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/>
          <p:nvPr/>
        </p:nvCxnSpPr>
        <p:spPr bwMode="auto">
          <a:xfrm flipV="1">
            <a:off x="2962606" y="2419351"/>
            <a:ext cx="2057400" cy="107791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5292725" y="4492625"/>
            <a:ext cx="193675" cy="137477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20560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Ronald Chinku,</a:t>
            </a:r>
          </a:p>
          <a:p>
            <a:r>
              <a:rPr lang="en-US" dirty="0" err="1" smtClean="0"/>
              <a:t>Dusan</a:t>
            </a:r>
            <a:r>
              <a:rPr lang="en-US" dirty="0" smtClean="0"/>
              <a:t> </a:t>
            </a:r>
            <a:r>
              <a:rPr lang="en-US" dirty="0" err="1" smtClean="0"/>
              <a:t>Gnjatic</a:t>
            </a:r>
            <a:endParaRPr lang="en-ZA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Implementation</a:t>
            </a:r>
            <a:endParaRPr lang="en-ZA" sz="4000" dirty="0"/>
          </a:p>
        </p:txBody>
      </p:sp>
      <p:pic>
        <p:nvPicPr>
          <p:cNvPr id="2050" name="Picture 2" descr="C:\Users\g97k5191\Dropbox\Project Management Documents\Presentation\Pics\Dus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82" y="3501008"/>
            <a:ext cx="312322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97k5191\Dropbox\Project Management Documents\Presentation\Pics\chin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82" y="116632"/>
            <a:ext cx="3123223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99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 smtClean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 smtClean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 smtClean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3000" kern="0" spc="0" dirty="0" smtClean="0">
                <a:sym typeface="Georgia"/>
                <a:rtl val="0"/>
              </a:rPr>
              <a:t> Scenario :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Add Product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Edit Product/ Delete Product </a:t>
            </a:r>
          </a:p>
          <a:p>
            <a:pPr marL="858838" lvl="2" indent="-514350">
              <a:buClr>
                <a:srgbClr val="000000"/>
              </a:buClr>
              <a:buSzPct val="166666"/>
              <a:buFont typeface="+mj-lt"/>
              <a:buAutoNum type="arabicPeriod"/>
            </a:pPr>
            <a:r>
              <a:rPr lang="en" sz="2800" kern="0" spc="0" dirty="0" smtClean="0">
                <a:sym typeface="Georgia"/>
                <a:rtl val="0"/>
              </a:rPr>
              <a:t>Sychronisation Sales</a:t>
            </a:r>
            <a:endParaRPr lang="en" sz="2800" kern="0" spc="0" dirty="0">
              <a:sym typeface="Georgia"/>
              <a:rtl val="0"/>
            </a:endParaRPr>
          </a:p>
          <a:p>
            <a:pPr marL="342900" lvl="0" indent="-342900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3000" kern="0" spc="0" dirty="0">
              <a:latin typeface="Georgia"/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Implementation</a:t>
            </a:r>
            <a:endParaRPr lang="en-ZA" dirty="0"/>
          </a:p>
        </p:txBody>
      </p:sp>
      <p:sp>
        <p:nvSpPr>
          <p:cNvPr id="4" name="Shape 168"/>
          <p:cNvSpPr/>
          <p:nvPr/>
        </p:nvSpPr>
        <p:spPr>
          <a:xfrm>
            <a:off x="1495266" y="1628800"/>
            <a:ext cx="2952328" cy="159868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294" y="548680"/>
            <a:ext cx="244827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36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Team </a:t>
            </a: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Size and Capability </a:t>
            </a: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(knowledge, skills, experience</a:t>
            </a: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)</a:t>
            </a: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Lessons from the Client, End User and Facilitator</a:t>
            </a: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Development Software and </a:t>
            </a: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Support</a:t>
            </a: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Mobile </a:t>
            </a: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Platforms (Basic4Android</a:t>
            </a: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)</a:t>
            </a: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>
                <a:solidFill>
                  <a:srgbClr val="000000"/>
                </a:solidFill>
                <a:latin typeface="Georgia"/>
                <a:sym typeface="Georgia"/>
                <a:rtl val="0"/>
              </a:rPr>
              <a:t>Access to </a:t>
            </a: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Information</a:t>
            </a: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pPr marL="914400" lvl="1" indent="-381000" algn="just">
              <a:spcBef>
                <a:spcPts val="48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sz="2400" kern="0" dirty="0" smtClean="0">
                <a:solidFill>
                  <a:srgbClr val="000000"/>
                </a:solidFill>
                <a:latin typeface="Georgia"/>
                <a:sym typeface="Georgia"/>
                <a:rtl val="0"/>
              </a:rPr>
              <a:t>ICT4D in Action ( Hope for us all)</a:t>
            </a:r>
            <a:endParaRPr lang="en" sz="2400" kern="0" dirty="0">
              <a:solidFill>
                <a:srgbClr val="000000"/>
              </a:solidFill>
              <a:latin typeface="Georgia"/>
              <a:sym typeface="Georgia"/>
              <a:rtl val="0"/>
            </a:endParaRP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>
              <a:buNone/>
            </a:pPr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88714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4600" b="1" kern="0" spc="0" dirty="0" smtClean="0">
              <a:latin typeface="Georgia"/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endParaRPr lang="en" sz="4600" b="1" kern="0" spc="0" dirty="0">
              <a:sym typeface="Georgia"/>
              <a:rtl val="0"/>
            </a:endParaRPr>
          </a:p>
          <a:p>
            <a:pPr marL="342900" lvl="0" indent="-342900" algn="ctr">
              <a:spcBef>
                <a:spcPts val="600"/>
              </a:spcBef>
              <a:buClr>
                <a:srgbClr val="000000"/>
              </a:buClr>
              <a:buSzPct val="166666"/>
            </a:pPr>
            <a:r>
              <a:rPr lang="en" sz="4600" b="1" kern="0" spc="0" dirty="0" smtClean="0">
                <a:sym typeface="Georgia"/>
                <a:rtl val="0"/>
              </a:rPr>
              <a:t>Questions </a:t>
            </a:r>
            <a:r>
              <a:rPr lang="en" sz="4600" b="1" kern="0" spc="0" dirty="0">
                <a:sym typeface="Georgia"/>
                <a:rtl val="0"/>
              </a:rPr>
              <a:t>and Answers</a:t>
            </a:r>
          </a:p>
          <a:p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sz="4800" kern="0" dirty="0">
                <a:latin typeface="+mn-lt"/>
                <a:sym typeface="Georgia"/>
                <a:rtl val="0"/>
              </a:rPr>
              <a:t>Q&amp;A</a:t>
            </a:r>
            <a:endParaRPr lang="en-ZA" dirty="0">
              <a:latin typeface="+mn-lt"/>
            </a:endParaRPr>
          </a:p>
        </p:txBody>
      </p:sp>
      <p:sp>
        <p:nvSpPr>
          <p:cNvPr id="4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20796946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marL="457200" lvl="1" indent="-285750"/>
            <a:r>
              <a:rPr lang="en-US" dirty="0" smtClean="0"/>
              <a:t>The Project Team		:</a:t>
            </a:r>
          </a:p>
          <a:p>
            <a:pPr lvl="2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Our  Customer			: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marL="457200" lvl="1" indent="-285750"/>
            <a:r>
              <a:rPr lang="en-US" dirty="0" smtClean="0"/>
              <a:t>Our End User			:</a:t>
            </a:r>
          </a:p>
          <a:p>
            <a:pPr lvl="1" indent="0">
              <a:buNone/>
            </a:pPr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pPr marL="457200" lvl="1" indent="-285750"/>
            <a:r>
              <a:rPr lang="en-US" dirty="0" smtClean="0"/>
              <a:t>The Facilitator			:</a:t>
            </a:r>
          </a:p>
          <a:p>
            <a:pPr marL="457200" lvl="1" indent="-285750"/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Z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Who are  The Stakeholders ?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5" name="Shape 167"/>
          <p:cNvSpPr/>
          <p:nvPr/>
        </p:nvSpPr>
        <p:spPr>
          <a:xfrm>
            <a:off x="7221501" y="6093296"/>
            <a:ext cx="1781065" cy="64807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89" y="3573016"/>
            <a:ext cx="865187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486" y="1484784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74" y="2347193"/>
            <a:ext cx="938213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13177"/>
            <a:ext cx="1645337" cy="68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27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Who is Project Team ?</a:t>
            </a:r>
            <a:br>
              <a:rPr lang="en-US" dirty="0" smtClean="0"/>
            </a:br>
            <a:r>
              <a:rPr lang="en-US" dirty="0" smtClean="0"/>
              <a:t>ITS-Africa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pic>
        <p:nvPicPr>
          <p:cNvPr id="11" name="Picture 2" descr="C:\Users\g97k5191\Dropbox\Project Management Documents\Presentation\Pics\Dus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1" y="1828342"/>
            <a:ext cx="2015453" cy="19051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g97k5191\Dropbox\Project Management Documents\Presentation\Pics\chink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615440"/>
            <a:ext cx="2043103" cy="21018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g97k5191\Dropbox\Project Management Documents\Presentation\Pics\ITS Afric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93" y="2780928"/>
            <a:ext cx="3476625" cy="2952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9464"/>
            <a:ext cx="3206750" cy="103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30096" y="3932376"/>
            <a:ext cx="202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Dusan</a:t>
            </a:r>
            <a:r>
              <a:rPr lang="en-US" dirty="0" smtClean="0"/>
              <a:t> </a:t>
            </a:r>
            <a:r>
              <a:rPr lang="en-US" dirty="0" err="1" smtClean="0"/>
              <a:t>Gnatic</a:t>
            </a:r>
            <a:endParaRPr lang="en-ZA" dirty="0"/>
          </a:p>
        </p:txBody>
      </p:sp>
      <p:sp>
        <p:nvSpPr>
          <p:cNvPr id="18" name="TextBox 17"/>
          <p:cNvSpPr txBox="1"/>
          <p:nvPr/>
        </p:nvSpPr>
        <p:spPr>
          <a:xfrm>
            <a:off x="6707126" y="3864334"/>
            <a:ext cx="180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Ronald </a:t>
            </a:r>
            <a:r>
              <a:rPr lang="en-US" dirty="0" err="1" smtClean="0"/>
              <a:t>Chinku</a:t>
            </a:r>
            <a:endParaRPr lang="en-ZA" dirty="0"/>
          </a:p>
        </p:txBody>
      </p:sp>
      <p:sp>
        <p:nvSpPr>
          <p:cNvPr id="19" name="TextBox 18"/>
          <p:cNvSpPr txBox="1"/>
          <p:nvPr/>
        </p:nvSpPr>
        <p:spPr>
          <a:xfrm>
            <a:off x="2274072" y="5805264"/>
            <a:ext cx="414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Ntsane Kolisang, Abram </a:t>
            </a:r>
            <a:r>
              <a:rPr lang="en-US" dirty="0" err="1" smtClean="0"/>
              <a:t>Rankapole</a:t>
            </a:r>
            <a:endParaRPr lang="en-US" dirty="0" smtClean="0"/>
          </a:p>
          <a:p>
            <a:pPr algn="ctr"/>
            <a:r>
              <a:rPr lang="en-US" dirty="0" err="1" smtClean="0"/>
              <a:t>Tsungai</a:t>
            </a:r>
            <a:r>
              <a:rPr lang="en-US" dirty="0" smtClean="0"/>
              <a:t> </a:t>
            </a:r>
            <a:r>
              <a:rPr lang="en-US" dirty="0" err="1" smtClean="0"/>
              <a:t>Makoli</a:t>
            </a:r>
            <a:r>
              <a:rPr lang="en-US" dirty="0" smtClean="0"/>
              <a:t>, Giovanna </a:t>
            </a:r>
            <a:r>
              <a:rPr lang="en-US" dirty="0" err="1" smtClean="0"/>
              <a:t>Contu</a:t>
            </a:r>
            <a:r>
              <a:rPr lang="en-US" dirty="0" smtClean="0"/>
              <a:t> 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4882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Roles and Team Contract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10" name="Shape 58"/>
          <p:cNvSpPr/>
          <p:nvPr/>
        </p:nvSpPr>
        <p:spPr>
          <a:xfrm>
            <a:off x="2972800" y="1196752"/>
            <a:ext cx="3206574" cy="103013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92896"/>
            <a:ext cx="770485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845349" y="1196752"/>
            <a:ext cx="7680960" cy="4724400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Who is The Client ?</a:t>
            </a:r>
            <a:br>
              <a:rPr lang="en-US" dirty="0" smtClean="0"/>
            </a:br>
            <a:r>
              <a:rPr lang="en-US" dirty="0" err="1" smtClean="0"/>
              <a:t>Reedhouse</a:t>
            </a:r>
            <a:r>
              <a:rPr lang="en-US" dirty="0" smtClean="0"/>
              <a:t> Systems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4725144"/>
            <a:ext cx="320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Prof. Alfredo Terzoli</a:t>
            </a:r>
            <a:endParaRPr lang="en-ZA" dirty="0"/>
          </a:p>
        </p:txBody>
      </p:sp>
      <p:sp>
        <p:nvSpPr>
          <p:cNvPr id="7" name="TextBox 6"/>
          <p:cNvSpPr txBox="1"/>
          <p:nvPr/>
        </p:nvSpPr>
        <p:spPr>
          <a:xfrm>
            <a:off x="5636685" y="47971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Dr. Moses </a:t>
            </a:r>
            <a:r>
              <a:rPr lang="en-US" dirty="0" err="1" smtClean="0"/>
              <a:t>Tsiesi</a:t>
            </a:r>
            <a:endParaRPr lang="en-ZA" dirty="0"/>
          </a:p>
        </p:txBody>
      </p:sp>
      <p:pic>
        <p:nvPicPr>
          <p:cNvPr id="6146" name="Picture 2" descr="https://encrypted-tbn0.gstatic.com/images?q=tbn:ANd9GcTbV7576_0U98UaWwrF9axdCdGL57lnJk2aNWtx5WahY2xCCQnG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6"/>
            <a:ext cx="1863080" cy="30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45" y="1412776"/>
            <a:ext cx="1892171" cy="294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12776"/>
            <a:ext cx="2531914" cy="253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81673" y="478778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Mr. </a:t>
            </a:r>
            <a:r>
              <a:rPr lang="en-US" dirty="0" err="1" smtClean="0"/>
              <a:t>Okelitse</a:t>
            </a:r>
            <a:r>
              <a:rPr lang="en-US" dirty="0" smtClean="0"/>
              <a:t> Nyathi</a:t>
            </a:r>
            <a:endParaRPr lang="en-ZA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4" y="260648"/>
            <a:ext cx="938213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41" y="5877272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45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845349" y="1196752"/>
            <a:ext cx="7680960" cy="4724400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Who is The Client ?</a:t>
            </a:r>
            <a:br>
              <a:rPr lang="en-US" dirty="0" smtClean="0"/>
            </a:br>
            <a:r>
              <a:rPr lang="en-US" dirty="0" err="1" smtClean="0"/>
              <a:t>Reedhouse</a:t>
            </a:r>
            <a:r>
              <a:rPr lang="en-US" dirty="0" smtClean="0"/>
              <a:t> Systems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64" y="260648"/>
            <a:ext cx="938213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9" y="1329241"/>
            <a:ext cx="7123386" cy="501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192691"/>
            <a:ext cx="1623258" cy="589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4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pPr lvl="1" indent="0">
              <a:buNone/>
            </a:pPr>
            <a:r>
              <a:rPr lang="en-US" dirty="0" smtClean="0"/>
              <a:t>		</a:t>
            </a:r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 smtClean="0"/>
              <a:t>Who is The End User ?</a:t>
            </a:r>
            <a:br>
              <a:rPr lang="en-US" dirty="0" smtClean="0"/>
            </a:br>
            <a:r>
              <a:rPr lang="en-US" dirty="0" err="1" smtClean="0"/>
              <a:t>Egazini</a:t>
            </a:r>
            <a:endParaRPr lang="en-ZA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4826" y="1615440"/>
            <a:ext cx="768096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	</a:t>
            </a:r>
            <a:endParaRPr lang="en-Z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80497"/>
            <a:ext cx="1234098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C:\Users\g97k5191\Desktop\ITS\Vukile Teyi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44" y="1070711"/>
            <a:ext cx="2367525" cy="20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3030" y="3260936"/>
            <a:ext cx="320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Mr. </a:t>
            </a:r>
            <a:r>
              <a:rPr lang="en-US" dirty="0" err="1" smtClean="0"/>
              <a:t>Vukile</a:t>
            </a:r>
            <a:r>
              <a:rPr lang="en-US" dirty="0" smtClean="0"/>
              <a:t> </a:t>
            </a:r>
            <a:r>
              <a:rPr lang="en-US" dirty="0" err="1" smtClean="0"/>
              <a:t>Teyise</a:t>
            </a:r>
            <a:endParaRPr lang="en-ZA" dirty="0"/>
          </a:p>
        </p:txBody>
      </p:sp>
      <p:pic>
        <p:nvPicPr>
          <p:cNvPr id="2053" name="Picture 5" descr="C:\Users\g97k5191\Desktop\ITS\Noluthando Tan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445602"/>
            <a:ext cx="2820278" cy="22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96136" y="579485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Mrs. </a:t>
            </a:r>
            <a:r>
              <a:rPr lang="en-US" dirty="0" err="1" smtClean="0"/>
              <a:t>Noluthando</a:t>
            </a:r>
            <a:r>
              <a:rPr lang="en-US" dirty="0" smtClean="0"/>
              <a:t> </a:t>
            </a:r>
            <a:r>
              <a:rPr lang="en-US" dirty="0" err="1" smtClean="0"/>
              <a:t>Tana</a:t>
            </a:r>
            <a:endParaRPr lang="en-ZA" dirty="0"/>
          </a:p>
        </p:txBody>
      </p:sp>
      <p:pic>
        <p:nvPicPr>
          <p:cNvPr id="5123" name="Picture 3" descr="C:\Users\g97k5191\Dropbox\Project Management Documents\Presentation\Pics\Violet Boo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468224"/>
            <a:ext cx="2587554" cy="227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4501" y="5807166"/>
            <a:ext cx="320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Mrs. Violet </a:t>
            </a:r>
            <a:r>
              <a:rPr lang="en-US" dirty="0" err="1" smtClean="0"/>
              <a:t>Booi</a:t>
            </a:r>
            <a:endParaRPr lang="en-ZA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49" y="6176498"/>
            <a:ext cx="1779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89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6725</TotalTime>
  <Words>811</Words>
  <Application>Microsoft Office PowerPoint</Application>
  <PresentationFormat>On-screen Show (4:3)</PresentationFormat>
  <Paragraphs>319</Paragraphs>
  <Slides>37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Mylar</vt:lpstr>
      <vt:lpstr>   On </vt:lpstr>
      <vt:lpstr>Who and What is being Presented?</vt:lpstr>
      <vt:lpstr>Project Management</vt:lpstr>
      <vt:lpstr>Who are  The Stakeholders ?</vt:lpstr>
      <vt:lpstr>Who is Project Team ? ITS-Africa</vt:lpstr>
      <vt:lpstr>Roles and Team Contract</vt:lpstr>
      <vt:lpstr>Who is The Client ? Reedhouse Systems</vt:lpstr>
      <vt:lpstr>Who is The Client ? Reedhouse Systems</vt:lpstr>
      <vt:lpstr>Who is The End User ? Egazini</vt:lpstr>
      <vt:lpstr>Who is The Facilitator? IS Department</vt:lpstr>
      <vt:lpstr>What is  the Project Objective ?</vt:lpstr>
      <vt:lpstr>What is The Project Scope ?</vt:lpstr>
      <vt:lpstr>Where and Why ?</vt:lpstr>
      <vt:lpstr>When and How ?</vt:lpstr>
      <vt:lpstr>WBS </vt:lpstr>
      <vt:lpstr>Key Changes On WBS</vt:lpstr>
      <vt:lpstr>Project Scheduling : Gantt Chart</vt:lpstr>
      <vt:lpstr>Task Tracking and Management</vt:lpstr>
      <vt:lpstr>Risk Management :   </vt:lpstr>
      <vt:lpstr>Challenges and Solutions</vt:lpstr>
      <vt:lpstr>Power rests with the End User</vt:lpstr>
      <vt:lpstr>Challenges &amp; Solutions</vt:lpstr>
      <vt:lpstr>Business Flow</vt:lpstr>
      <vt:lpstr>Analysis</vt:lpstr>
      <vt:lpstr>Context Diagram</vt:lpstr>
      <vt:lpstr>PowerPoint Presentation</vt:lpstr>
      <vt:lpstr>Design: Screen Evolution Usability Testing</vt:lpstr>
      <vt:lpstr>Evolution of the Application Design</vt:lpstr>
      <vt:lpstr>Evolution of the Application Design</vt:lpstr>
      <vt:lpstr>Evolution of the Application Design</vt:lpstr>
      <vt:lpstr>Design: Applied HCI  Heuristics</vt:lpstr>
      <vt:lpstr>PowerPoint Presentation</vt:lpstr>
      <vt:lpstr>General Screen Navigation Flow</vt:lpstr>
      <vt:lpstr>Implementation</vt:lpstr>
      <vt:lpstr>Implementation</vt:lpstr>
      <vt:lpstr>Lessons Learned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131</cp:revision>
  <cp:lastPrinted>2013-10-30T13:51:40Z</cp:lastPrinted>
  <dcterms:created xsi:type="dcterms:W3CDTF">2013-08-05T07:36:14Z</dcterms:created>
  <dcterms:modified xsi:type="dcterms:W3CDTF">2013-10-31T10:01:39Z</dcterms:modified>
</cp:coreProperties>
</file>